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4"/>
  </p:notesMasterIdLst>
  <p:sldIdLst>
    <p:sldId id="256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5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1/16/20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A750590-9F9A-443B-9295-A3931D8194B1}" type="datetime1">
              <a:rPr lang="en-US" smtClean="0"/>
              <a:t>1/16/20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B4BE-627A-4EC1-99E1-6F1AA97AB802}" type="datetime1">
              <a:rPr lang="en-US" smtClean="0"/>
              <a:t>1/16/20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9126-4846-4E88-BDD9-5585CC877E47}" type="datetime1">
              <a:rPr lang="en-US" smtClean="0"/>
              <a:t>1/16/20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ldbank.org/" TargetMode="External"/><Relationship Id="rId2" Type="http://schemas.openxmlformats.org/officeDocument/2006/relationships/hyperlink" Target="https://www.census.gov/data/datasets/2017/demo/popproj/2017-popproj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dc.gov/nchs/data/vsrr/vsrr-007-508.pdf" TargetMode="External"/><Relationship Id="rId4" Type="http://schemas.openxmlformats.org/officeDocument/2006/relationships/hyperlink" Target="https://www.cnn.com/2019/01/10/health/us-fertility-rate-replacement-cdc-study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anchor="ctr">
            <a:normAutofit/>
          </a:bodyPr>
          <a:lstStyle/>
          <a:p>
            <a:pPr algn="r"/>
            <a:r>
              <a:rPr lang="en-US" sz="4400" dirty="0"/>
              <a:t>Immigration and Population Replacement Rates </a:t>
            </a:r>
            <a:endParaRPr lang="en-US" sz="40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anchor="ctr">
            <a:normAutofit/>
          </a:bodyPr>
          <a:lstStyle/>
          <a:p>
            <a:r>
              <a:rPr lang="en-US" dirty="0"/>
              <a:t>The Handmaid’s Tale Effect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e Handmaid's Tale.mp4" descr="The Handmaid's Tale.mp4">
            <a:hlinkClick r:id="" action="ppaction://media"/>
            <a:extLst>
              <a:ext uri="{FF2B5EF4-FFF2-40B4-BE49-F238E27FC236}">
                <a16:creationId xmlns:a16="http://schemas.microsoft.com/office/drawing/2014/main" id="{D7F84DFB-01CE-6845-9C2B-141F6FA4CD3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50476" y="395415"/>
            <a:ext cx="6462585" cy="646258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045431-751A-3844-B71B-811BA72BD0D5}"/>
              </a:ext>
            </a:extLst>
          </p:cNvPr>
          <p:cNvSpPr txBox="1"/>
          <p:nvPr/>
        </p:nvSpPr>
        <p:spPr>
          <a:xfrm>
            <a:off x="148281" y="1606380"/>
            <a:ext cx="491798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The Republic of Gilead is a futuristic place where most women of childbearing age have lost their fertility.</a:t>
            </a:r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So women who are still fertile – and who can’t manage to escape - are forced to bear children for the powerful and elite.</a:t>
            </a:r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These women are called Handmaids.</a:t>
            </a:r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Could this happen for real?</a:t>
            </a:r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What about in the United States?</a:t>
            </a:r>
          </a:p>
        </p:txBody>
      </p:sp>
    </p:spTree>
    <p:extLst>
      <p:ext uri="{BB962C8B-B14F-4D97-AF65-F5344CB8AC3E}">
        <p14:creationId xmlns:p14="http://schemas.microsoft.com/office/powerpoint/2010/main" val="61054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66496"/>
            <a:ext cx="8610600" cy="1293028"/>
          </a:xfrm>
        </p:spPr>
        <p:txBody>
          <a:bodyPr/>
          <a:lstStyle/>
          <a:p>
            <a:r>
              <a:rPr lang="en-US" dirty="0"/>
              <a:t>key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92" y="1717431"/>
            <a:ext cx="11183816" cy="4759161"/>
          </a:xfrm>
        </p:spPr>
        <p:txBody>
          <a:bodyPr>
            <a:normAutofit/>
          </a:bodyPr>
          <a:lstStyle/>
          <a:p>
            <a:r>
              <a:rPr lang="en-US" sz="3200" dirty="0"/>
              <a:t>Population projection components: </a:t>
            </a:r>
          </a:p>
          <a:p>
            <a:pPr lvl="1"/>
            <a:r>
              <a:rPr lang="en-US" sz="2800" dirty="0"/>
              <a:t>Live birth rate – native and non-native (immigrant) women</a:t>
            </a:r>
          </a:p>
          <a:p>
            <a:pPr lvl="1"/>
            <a:r>
              <a:rPr lang="en-US" sz="2800" dirty="0"/>
              <a:t>Death rate</a:t>
            </a:r>
          </a:p>
          <a:p>
            <a:pPr lvl="1"/>
            <a:r>
              <a:rPr lang="en-US" sz="2800" dirty="0"/>
              <a:t>Net International Migration (NIM)</a:t>
            </a:r>
            <a:br>
              <a:rPr lang="en-US" sz="2800" dirty="0"/>
            </a:br>
            <a:endParaRPr lang="en-US" sz="2600" dirty="0"/>
          </a:p>
          <a:p>
            <a:r>
              <a:rPr lang="en-US" sz="3200" dirty="0"/>
              <a:t>Total Fertility Rate (TFR)</a:t>
            </a:r>
          </a:p>
          <a:p>
            <a:pPr lvl="1"/>
            <a:r>
              <a:rPr lang="en-US" sz="2800" dirty="0"/>
              <a:t>Formula: (# live births / # women ages 15 – 44) * 1000</a:t>
            </a:r>
          </a:p>
          <a:p>
            <a:pPr lvl="1"/>
            <a:r>
              <a:rPr lang="en-US" sz="2800" dirty="0"/>
              <a:t>Replacement Rate: TFR = 2.1 (population stays stable) </a:t>
            </a:r>
          </a:p>
          <a:p>
            <a:pPr lvl="1"/>
            <a:r>
              <a:rPr lang="en-US" sz="2800" dirty="0"/>
              <a:t>If TFR &lt; 2.1, lower death rate and/or higher NIM can offset</a:t>
            </a:r>
          </a:p>
          <a:p>
            <a:pPr lvl="1"/>
            <a:r>
              <a:rPr lang="en-US" sz="2800" dirty="0"/>
              <a:t>This study assumes constant death rate</a:t>
            </a:r>
          </a:p>
        </p:txBody>
      </p:sp>
    </p:spTree>
    <p:extLst>
      <p:ext uri="{BB962C8B-B14F-4D97-AF65-F5344CB8AC3E}">
        <p14:creationId xmlns:p14="http://schemas.microsoft.com/office/powerpoint/2010/main" val="3392657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4" y="295450"/>
            <a:ext cx="8610600" cy="1293028"/>
          </a:xfrm>
        </p:spPr>
        <p:txBody>
          <a:bodyPr>
            <a:normAutofit/>
          </a:bodyPr>
          <a:lstStyle/>
          <a:p>
            <a:r>
              <a:rPr lang="en-US" sz="3200" dirty="0"/>
              <a:t>Current United States fertility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92" y="1717431"/>
            <a:ext cx="11183816" cy="4759161"/>
          </a:xfrm>
        </p:spPr>
        <p:txBody>
          <a:bodyPr>
            <a:normAutofit/>
          </a:bodyPr>
          <a:lstStyle/>
          <a:p>
            <a:r>
              <a:rPr lang="en-US" sz="3200" dirty="0"/>
              <a:t>W</a:t>
            </a:r>
          </a:p>
          <a:p>
            <a:pPr lvl="1"/>
            <a:r>
              <a:rPr lang="en-US" sz="2800" dirty="0"/>
              <a:t>x</a:t>
            </a:r>
          </a:p>
          <a:p>
            <a:pPr lvl="1"/>
            <a:r>
              <a:rPr lang="en-US" sz="2800" dirty="0"/>
              <a:t>y</a:t>
            </a:r>
          </a:p>
          <a:p>
            <a:pPr lvl="1"/>
            <a:r>
              <a:rPr lang="en-US" sz="2800" dirty="0"/>
              <a:t>z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406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4" y="295450"/>
            <a:ext cx="8610600" cy="1293028"/>
          </a:xfrm>
        </p:spPr>
        <p:txBody>
          <a:bodyPr>
            <a:normAutofit/>
          </a:bodyPr>
          <a:lstStyle/>
          <a:p>
            <a:r>
              <a:rPr lang="en-US" sz="3200" dirty="0"/>
              <a:t>Current global fertility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92" y="1717431"/>
            <a:ext cx="11183816" cy="4759161"/>
          </a:xfrm>
        </p:spPr>
        <p:txBody>
          <a:bodyPr>
            <a:normAutofit/>
          </a:bodyPr>
          <a:lstStyle/>
          <a:p>
            <a:r>
              <a:rPr lang="en-US" sz="3200" dirty="0"/>
              <a:t>W</a:t>
            </a:r>
          </a:p>
          <a:p>
            <a:pPr lvl="1"/>
            <a:r>
              <a:rPr lang="en-US" sz="2800" dirty="0"/>
              <a:t>x</a:t>
            </a:r>
          </a:p>
          <a:p>
            <a:pPr lvl="1"/>
            <a:r>
              <a:rPr lang="en-US" sz="2800" dirty="0"/>
              <a:t>y</a:t>
            </a:r>
          </a:p>
          <a:p>
            <a:pPr lvl="1"/>
            <a:r>
              <a:rPr lang="en-US" sz="2800" dirty="0"/>
              <a:t>z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3914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4" y="295450"/>
            <a:ext cx="8610600" cy="1293028"/>
          </a:xfrm>
        </p:spPr>
        <p:txBody>
          <a:bodyPr>
            <a:normAutofit/>
          </a:bodyPr>
          <a:lstStyle/>
          <a:p>
            <a:r>
              <a:rPr lang="en-US" sz="2800" dirty="0"/>
              <a:t>TFR and gross domestic product (GDP)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92" y="1717431"/>
            <a:ext cx="11183816" cy="4759161"/>
          </a:xfrm>
        </p:spPr>
        <p:txBody>
          <a:bodyPr>
            <a:normAutofit/>
          </a:bodyPr>
          <a:lstStyle/>
          <a:p>
            <a:r>
              <a:rPr lang="en-US" sz="3200" dirty="0"/>
              <a:t>W</a:t>
            </a:r>
          </a:p>
          <a:p>
            <a:pPr lvl="1"/>
            <a:r>
              <a:rPr lang="en-US" sz="2800" dirty="0"/>
              <a:t>x</a:t>
            </a:r>
          </a:p>
          <a:p>
            <a:pPr lvl="1"/>
            <a:r>
              <a:rPr lang="en-US" sz="2800" dirty="0"/>
              <a:t>y</a:t>
            </a:r>
          </a:p>
          <a:p>
            <a:pPr lvl="1"/>
            <a:r>
              <a:rPr lang="en-US" sz="2800" dirty="0"/>
              <a:t>z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5907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4" y="295450"/>
            <a:ext cx="8610600" cy="1293028"/>
          </a:xfrm>
        </p:spPr>
        <p:txBody>
          <a:bodyPr>
            <a:normAutofit/>
          </a:bodyPr>
          <a:lstStyle/>
          <a:p>
            <a:r>
              <a:rPr lang="en-US" sz="2800" dirty="0"/>
              <a:t>united states NIM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92" y="1717431"/>
            <a:ext cx="11183816" cy="4759161"/>
          </a:xfrm>
        </p:spPr>
        <p:txBody>
          <a:bodyPr>
            <a:normAutofit/>
          </a:bodyPr>
          <a:lstStyle/>
          <a:p>
            <a:r>
              <a:rPr lang="en-US" sz="3200" dirty="0"/>
              <a:t>W</a:t>
            </a:r>
          </a:p>
          <a:p>
            <a:pPr lvl="1"/>
            <a:r>
              <a:rPr lang="en-US" sz="2800" dirty="0"/>
              <a:t>x</a:t>
            </a:r>
          </a:p>
          <a:p>
            <a:pPr lvl="1"/>
            <a:r>
              <a:rPr lang="en-US" sz="2800" dirty="0"/>
              <a:t>y</a:t>
            </a:r>
          </a:p>
          <a:p>
            <a:pPr lvl="1"/>
            <a:r>
              <a:rPr lang="en-US" sz="2800" dirty="0"/>
              <a:t>z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66342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4" y="295450"/>
            <a:ext cx="8610600" cy="1293028"/>
          </a:xfrm>
        </p:spPr>
        <p:txBody>
          <a:bodyPr>
            <a:normAutofit/>
          </a:bodyPr>
          <a:lstStyle/>
          <a:p>
            <a:r>
              <a:rPr lang="en-US" sz="2800" dirty="0"/>
              <a:t>united states population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43" y="1717431"/>
            <a:ext cx="3539995" cy="4759161"/>
          </a:xfrm>
        </p:spPr>
        <p:txBody>
          <a:bodyPr>
            <a:normAutofit/>
          </a:bodyPr>
          <a:lstStyle/>
          <a:p>
            <a:r>
              <a:rPr lang="en-US" sz="2400" dirty="0"/>
              <a:t>Blue line shows projection based on current TFR and pre-2019 NIM rate.</a:t>
            </a:r>
          </a:p>
          <a:p>
            <a:r>
              <a:rPr lang="en-US" sz="2400" dirty="0"/>
              <a:t>Red line shows projection based on current TFT and 2019 NIM rate.</a:t>
            </a:r>
          </a:p>
          <a:p>
            <a:r>
              <a:rPr lang="en-US" sz="2400" dirty="0"/>
              <a:t>Key finding: growth flattens 70 years earlier with lower NIM rate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AD47D-7B03-054C-965A-9CA06F600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728" y="1247435"/>
            <a:ext cx="7843736" cy="522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10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171D-D6B3-D24D-BB12-1E1F072D1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8F9A0-3605-8D4D-B9DF-36A05A4BA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5" y="2194560"/>
            <a:ext cx="12051322" cy="4024125"/>
          </a:xfrm>
        </p:spPr>
        <p:txBody>
          <a:bodyPr/>
          <a:lstStyle/>
          <a:p>
            <a:r>
              <a:rPr lang="en-US" dirty="0"/>
              <a:t>US Census 2017 National Population Projections Datasets</a:t>
            </a:r>
            <a:br>
              <a:rPr lang="en-US" dirty="0">
                <a:hlinkClick r:id="rId2"/>
              </a:rPr>
            </a:br>
            <a:r>
              <a:rPr lang="en-US" sz="2000" dirty="0">
                <a:hlinkClick r:id="rId2"/>
              </a:rPr>
              <a:t>https://www.census.gov/data/datasets/2017/demo/popproj/2017-popproj.html</a:t>
            </a:r>
            <a:endParaRPr lang="en-US" sz="2000" dirty="0"/>
          </a:p>
          <a:p>
            <a:r>
              <a:rPr lang="en-US" dirty="0"/>
              <a:t>World Bank (TFR, GDP)</a:t>
            </a:r>
            <a:br>
              <a:rPr lang="en-US" dirty="0">
                <a:hlinkClick r:id="rId2"/>
              </a:rPr>
            </a:br>
            <a:r>
              <a:rPr lang="en-US" sz="2000" dirty="0">
                <a:hlinkClick r:id="rId3"/>
              </a:rPr>
              <a:t>https://www.worldbank.org/</a:t>
            </a:r>
            <a:endParaRPr lang="en-US" sz="2000" dirty="0"/>
          </a:p>
          <a:p>
            <a:r>
              <a:rPr lang="en-US" dirty="0"/>
              <a:t>US fertility rate is below level needed to replace population </a:t>
            </a:r>
            <a:br>
              <a:rPr lang="en-US" dirty="0"/>
            </a:br>
            <a:r>
              <a:rPr lang="en-US" sz="2000" dirty="0">
                <a:hlinkClick r:id="rId4"/>
              </a:rPr>
              <a:t>https://www.cnn.com/2019/01/10/health/us-fertility-rate-replacement-cdc-study/index.html</a:t>
            </a:r>
            <a:endParaRPr lang="en-US" sz="2000" dirty="0"/>
          </a:p>
          <a:p>
            <a:r>
              <a:rPr lang="en-US"/>
              <a:t>Births: Provisional Data for 2018</a:t>
            </a:r>
            <a:br>
              <a:rPr lang="en-US" dirty="0">
                <a:hlinkClick r:id="rId5"/>
              </a:rPr>
            </a:br>
            <a:r>
              <a:rPr lang="en-US" sz="2000" dirty="0">
                <a:hlinkClick r:id="rId5"/>
              </a:rPr>
              <a:t>https://www.cdc.gov/nchs/data/vsrr/vsrr-007-508.pdf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81398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0</TotalTime>
  <Words>336</Words>
  <Application>Microsoft Macintosh PowerPoint</Application>
  <PresentationFormat>Widescreen</PresentationFormat>
  <Paragraphs>50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Century Gothic</vt:lpstr>
      <vt:lpstr>Vapor Trail</vt:lpstr>
      <vt:lpstr>Immigration and Population Replacement Rates </vt:lpstr>
      <vt:lpstr>PowerPoint Presentation</vt:lpstr>
      <vt:lpstr>key terms</vt:lpstr>
      <vt:lpstr>Current United States fertility facts</vt:lpstr>
      <vt:lpstr>Current global fertility facts</vt:lpstr>
      <vt:lpstr>TFR and gross domestic product (GDP) </vt:lpstr>
      <vt:lpstr>united states NIM</vt:lpstr>
      <vt:lpstr>united states population trends</vt:lpstr>
      <vt:lpstr>KEY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 Lowden (plowden)</dc:creator>
  <cp:lastModifiedBy/>
  <cp:revision>1</cp:revision>
  <dcterms:created xsi:type="dcterms:W3CDTF">2020-01-12T17:40:46Z</dcterms:created>
  <dcterms:modified xsi:type="dcterms:W3CDTF">2020-01-16T16:07:58Z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